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A83CFA-AE13-40DA-A2A2-25863227872A}" v="17" dt="2026-06-30T05:59:28.9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91" d="100"/>
          <a:sy n="91" d="100"/>
        </p:scale>
        <p:origin x="9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theme" Target="theme/theme1.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1.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e Guard" userId="5288531f-35f8-48fc-a399-7810274502a1" providerId="ADAL" clId="{7BDE5447-FEA6-449C-9258-5208CD65AA36}"/>
    <pc:docChg chg="modSld">
      <pc:chgData name="Christine Guard" userId="5288531f-35f8-48fc-a399-7810274502a1" providerId="ADAL" clId="{7BDE5447-FEA6-449C-9258-5208CD65AA36}" dt="2026-06-30T06:00:30.784" v="1047" actId="20577"/>
      <pc:docMkLst>
        <pc:docMk/>
      </pc:docMkLst>
      <pc:sldChg chg="modSp mod">
        <pc:chgData name="Christine Guard" userId="5288531f-35f8-48fc-a399-7810274502a1" providerId="ADAL" clId="{7BDE5447-FEA6-449C-9258-5208CD65AA36}" dt="2026-06-30T05:57:02.535" v="881" actId="20577"/>
        <pc:sldMkLst>
          <pc:docMk/>
          <pc:sldMk cId="3964278218" sldId="256"/>
        </pc:sldMkLst>
        <pc:graphicFrameChg chg="mod modGraphic">
          <ac:chgData name="Christine Guard" userId="5288531f-35f8-48fc-a399-7810274502a1" providerId="ADAL" clId="{7BDE5447-FEA6-449C-9258-5208CD65AA36}" dt="2026-06-30T05:57:02.535" v="881" actId="20577"/>
          <ac:graphicFrameMkLst>
            <pc:docMk/>
            <pc:sldMk cId="3964278218" sldId="256"/>
            <ac:graphicFrameMk id="4" creationId="{00000000-0000-0000-0000-000000000000}"/>
          </ac:graphicFrameMkLst>
        </pc:graphicFrameChg>
        <pc:picChg chg="mod">
          <ac:chgData name="Christine Guard" userId="5288531f-35f8-48fc-a399-7810274502a1" providerId="ADAL" clId="{7BDE5447-FEA6-449C-9258-5208CD65AA36}" dt="2026-06-30T05:53:35.476" v="575" actId="1076"/>
          <ac:picMkLst>
            <pc:docMk/>
            <pc:sldMk cId="3964278218" sldId="256"/>
            <ac:picMk id="35" creationId="{00000000-0000-0000-0000-000000000000}"/>
          </ac:picMkLst>
        </pc:picChg>
      </pc:sldChg>
      <pc:sldChg chg="modSp mod">
        <pc:chgData name="Christine Guard" userId="5288531f-35f8-48fc-a399-7810274502a1" providerId="ADAL" clId="{7BDE5447-FEA6-449C-9258-5208CD65AA36}" dt="2026-06-30T05:59:28.950" v="906" actId="1076"/>
        <pc:sldMkLst>
          <pc:docMk/>
          <pc:sldMk cId="1939363318" sldId="258"/>
        </pc:sldMkLst>
        <pc:graphicFrameChg chg="mod modGraphic">
          <ac:chgData name="Christine Guard" userId="5288531f-35f8-48fc-a399-7810274502a1" providerId="ADAL" clId="{7BDE5447-FEA6-449C-9258-5208CD65AA36}" dt="2026-06-30T05:59:22.931" v="905" actId="2165"/>
          <ac:graphicFrameMkLst>
            <pc:docMk/>
            <pc:sldMk cId="1939363318" sldId="258"/>
            <ac:graphicFrameMk id="4" creationId="{00000000-0000-0000-0000-000000000000}"/>
          </ac:graphicFrameMkLst>
        </pc:graphicFrameChg>
        <pc:picChg chg="mod">
          <ac:chgData name="Christine Guard" userId="5288531f-35f8-48fc-a399-7810274502a1" providerId="ADAL" clId="{7BDE5447-FEA6-449C-9258-5208CD65AA36}" dt="2026-06-30T05:59:16.484" v="904" actId="1076"/>
          <ac:picMkLst>
            <pc:docMk/>
            <pc:sldMk cId="1939363318" sldId="258"/>
            <ac:picMk id="25" creationId="{00000000-0000-0000-0000-000000000000}"/>
          </ac:picMkLst>
        </pc:picChg>
        <pc:picChg chg="mod">
          <ac:chgData name="Christine Guard" userId="5288531f-35f8-48fc-a399-7810274502a1" providerId="ADAL" clId="{7BDE5447-FEA6-449C-9258-5208CD65AA36}" dt="2026-06-30T05:55:40.637" v="743" actId="1076"/>
          <ac:picMkLst>
            <pc:docMk/>
            <pc:sldMk cId="1939363318" sldId="258"/>
            <ac:picMk id="41" creationId="{00000000-0000-0000-0000-000000000000}"/>
          </ac:picMkLst>
        </pc:picChg>
        <pc:picChg chg="mod">
          <ac:chgData name="Christine Guard" userId="5288531f-35f8-48fc-a399-7810274502a1" providerId="ADAL" clId="{7BDE5447-FEA6-449C-9258-5208CD65AA36}" dt="2026-06-30T05:59:28.950" v="906" actId="1076"/>
          <ac:picMkLst>
            <pc:docMk/>
            <pc:sldMk cId="1939363318" sldId="258"/>
            <ac:picMk id="2052" creationId="{00000000-0000-0000-0000-000000000000}"/>
          </ac:picMkLst>
        </pc:picChg>
      </pc:sldChg>
      <pc:sldChg chg="modSp mod">
        <pc:chgData name="Christine Guard" userId="5288531f-35f8-48fc-a399-7810274502a1" providerId="ADAL" clId="{7BDE5447-FEA6-449C-9258-5208CD65AA36}" dt="2026-06-30T06:00:30.784" v="1047" actId="20577"/>
        <pc:sldMkLst>
          <pc:docMk/>
          <pc:sldMk cId="1313658814" sldId="259"/>
        </pc:sldMkLst>
        <pc:graphicFrameChg chg="modGraphic">
          <ac:chgData name="Christine Guard" userId="5288531f-35f8-48fc-a399-7810274502a1" providerId="ADAL" clId="{7BDE5447-FEA6-449C-9258-5208CD65AA36}" dt="2026-06-30T06:00:30.784" v="1047" actId="20577"/>
          <ac:graphicFrameMkLst>
            <pc:docMk/>
            <pc:sldMk cId="1313658814" sldId="259"/>
            <ac:graphicFrameMk id="4" creationId="{00000000-0000-0000-0000-000000000000}"/>
          </ac:graphicFrameMkLst>
        </pc:graphicFrameChg>
        <pc:picChg chg="mod">
          <ac:chgData name="Christine Guard" userId="5288531f-35f8-48fc-a399-7810274502a1" providerId="ADAL" clId="{7BDE5447-FEA6-449C-9258-5208CD65AA36}" dt="2026-06-30T05:57:22.878" v="884" actId="1076"/>
          <ac:picMkLst>
            <pc:docMk/>
            <pc:sldMk cId="1313658814" sldId="259"/>
            <ac:picMk id="25" creationId="{00000000-0000-0000-0000-000000000000}"/>
          </ac:picMkLst>
        </pc:picChg>
        <pc:picChg chg="mod">
          <ac:chgData name="Christine Guard" userId="5288531f-35f8-48fc-a399-7810274502a1" providerId="ADAL" clId="{7BDE5447-FEA6-449C-9258-5208CD65AA36}" dt="2026-06-30T05:57:24.755" v="885" actId="1076"/>
          <ac:picMkLst>
            <pc:docMk/>
            <pc:sldMk cId="1313658814" sldId="259"/>
            <ac:picMk id="37"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4094691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573738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BBFDE1-3D9A-40EB-A066-4D5584DB85B0}"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572672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BBFDE1-3D9A-40EB-A066-4D5584DB85B0}"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47260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BBFDE1-3D9A-40EB-A066-4D5584DB85B0}" type="datetimeFigureOut">
              <a:rPr lang="en-GB" smtClean="0"/>
              <a:t>30/06/2026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397962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BBFDE1-3D9A-40EB-A066-4D5584DB85B0}" type="datetimeFigureOut">
              <a:rPr lang="en-GB" smtClean="0"/>
              <a:t>30/06/2026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65661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BFDE1-3D9A-40EB-A066-4D5584DB85B0}" type="datetimeFigureOut">
              <a:rPr lang="en-GB" smtClean="0"/>
              <a:t>30/06/2026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932401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4251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0356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93167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1583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BFDE1-3D9A-40EB-A066-4D5584DB85B0}" type="datetimeFigureOut">
              <a:rPr lang="en-GB" smtClean="0"/>
              <a:t>30/06/2026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2634A-9ADB-479D-ADF4-A7DD8AF94C67}" type="slidenum">
              <a:rPr lang="en-GB" smtClean="0"/>
              <a:t>‹#›</a:t>
            </a:fld>
            <a:endParaRPr lang="en-GB"/>
          </a:p>
        </p:txBody>
      </p:sp>
    </p:spTree>
    <p:extLst>
      <p:ext uri="{BB962C8B-B14F-4D97-AF65-F5344CB8AC3E}">
        <p14:creationId xmlns:p14="http://schemas.microsoft.com/office/powerpoint/2010/main" val="3666842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12.jpeg"/><Relationship Id="rId12"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4.png"/><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image" Target="../media/image2.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jpeg"/><Relationship Id="rId3" Type="http://schemas.microsoft.com/office/2007/relationships/hdphoto" Target="../media/hdphoto1.wdp"/><Relationship Id="rId7" Type="http://schemas.openxmlformats.org/officeDocument/2006/relationships/image" Target="../media/image8.png"/><Relationship Id="rId12"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8.png"/><Relationship Id="rId5" Type="http://schemas.openxmlformats.org/officeDocument/2006/relationships/image" Target="../media/image4.jpeg"/><Relationship Id="rId10" Type="http://schemas.microsoft.com/office/2007/relationships/hdphoto" Target="../media/hdphoto2.wdp"/><Relationship Id="rId4" Type="http://schemas.openxmlformats.org/officeDocument/2006/relationships/image" Target="../media/image16.jpeg"/><Relationship Id="rId9" Type="http://schemas.openxmlformats.org/officeDocument/2006/relationships/image" Target="../media/image17.png"/><Relationship Id="rId1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14995500"/>
              </p:ext>
            </p:extLst>
          </p:nvPr>
        </p:nvGraphicFramePr>
        <p:xfrm>
          <a:off x="451945" y="1878336"/>
          <a:ext cx="11008329" cy="4984773"/>
        </p:xfrm>
        <a:graphic>
          <a:graphicData uri="http://schemas.openxmlformats.org/drawingml/2006/table">
            <a:tbl>
              <a:tblPr firstRow="1" bandRow="1">
                <a:tableStyleId>{93296810-A885-4BE3-A3E7-6D5BEEA58F35}</a:tableStyleId>
              </a:tblPr>
              <a:tblGrid>
                <a:gridCol w="2277553">
                  <a:extLst>
                    <a:ext uri="{9D8B030D-6E8A-4147-A177-3AD203B41FA5}">
                      <a16:colId xmlns:a16="http://schemas.microsoft.com/office/drawing/2014/main" val="3791052974"/>
                    </a:ext>
                  </a:extLst>
                </a:gridCol>
                <a:gridCol w="2182694">
                  <a:extLst>
                    <a:ext uri="{9D8B030D-6E8A-4147-A177-3AD203B41FA5}">
                      <a16:colId xmlns:a16="http://schemas.microsoft.com/office/drawing/2014/main" val="1590528495"/>
                    </a:ext>
                  </a:extLst>
                </a:gridCol>
                <a:gridCol w="2182694">
                  <a:extLst>
                    <a:ext uri="{9D8B030D-6E8A-4147-A177-3AD203B41FA5}">
                      <a16:colId xmlns:a16="http://schemas.microsoft.com/office/drawing/2014/main" val="667963337"/>
                    </a:ext>
                  </a:extLst>
                </a:gridCol>
                <a:gridCol w="2182694">
                  <a:extLst>
                    <a:ext uri="{9D8B030D-6E8A-4147-A177-3AD203B41FA5}">
                      <a16:colId xmlns:a16="http://schemas.microsoft.com/office/drawing/2014/main" val="3251902381"/>
                    </a:ext>
                  </a:extLst>
                </a:gridCol>
                <a:gridCol w="2182694">
                  <a:extLst>
                    <a:ext uri="{9D8B030D-6E8A-4147-A177-3AD203B41FA5}">
                      <a16:colId xmlns:a16="http://schemas.microsoft.com/office/drawing/2014/main" val="1618699767"/>
                    </a:ext>
                  </a:extLst>
                </a:gridCol>
              </a:tblGrid>
              <a:tr h="701583">
                <a:tc>
                  <a:txBody>
                    <a:bodyPr/>
                    <a:lstStyle/>
                    <a:p>
                      <a:pPr algn="ctr"/>
                      <a:r>
                        <a:rPr lang="en-GB" sz="1600" b="1" dirty="0">
                          <a:solidFill>
                            <a:schemeClr val="tx1"/>
                          </a:solidFill>
                          <a:latin typeface="Bahnschrift"/>
                        </a:rPr>
                        <a:t>MONDAY</a:t>
                      </a:r>
                    </a:p>
                  </a:txBody>
                  <a:tcPr anchor="ctr"/>
                </a:tc>
                <a:tc>
                  <a:txBody>
                    <a:bodyPr/>
                    <a:lstStyle/>
                    <a:p>
                      <a:pPr algn="ctr"/>
                      <a:r>
                        <a:rPr lang="en-GB" sz="1600" b="1" dirty="0">
                          <a:solidFill>
                            <a:schemeClr val="tx1"/>
                          </a:solidFill>
                          <a:latin typeface="Bahnschrift"/>
                        </a:rPr>
                        <a:t>TUESDAY</a:t>
                      </a:r>
                    </a:p>
                  </a:txBody>
                  <a:tcPr anchor="ctr"/>
                </a:tc>
                <a:tc>
                  <a:txBody>
                    <a:bodyPr/>
                    <a:lstStyle/>
                    <a:p>
                      <a:pPr algn="ctr"/>
                      <a:r>
                        <a:rPr lang="en-GB" sz="1600" b="1" dirty="0">
                          <a:solidFill>
                            <a:schemeClr val="tx1"/>
                          </a:solidFill>
                          <a:latin typeface="Bahnschrift"/>
                        </a:rPr>
                        <a:t> WEDNESDAY</a:t>
                      </a:r>
                    </a:p>
                  </a:txBody>
                  <a:tcPr anchor="ctr"/>
                </a:tc>
                <a:tc>
                  <a:txBody>
                    <a:bodyPr/>
                    <a:lstStyle/>
                    <a:p>
                      <a:pPr algn="ctr"/>
                      <a:r>
                        <a:rPr lang="en-GB" sz="1600" b="1" dirty="0">
                          <a:solidFill>
                            <a:schemeClr val="tx1"/>
                          </a:solidFill>
                          <a:latin typeface="Bahnschrift"/>
                        </a:rPr>
                        <a:t> THURSDAY</a:t>
                      </a:r>
                    </a:p>
                  </a:txBody>
                  <a:tcPr anchor="ctr"/>
                </a:tc>
                <a:tc>
                  <a:txBody>
                    <a:bodyPr/>
                    <a:lstStyle/>
                    <a:p>
                      <a:pPr algn="ctr"/>
                      <a:r>
                        <a:rPr lang="en-GB" sz="1600" b="1" dirty="0">
                          <a:solidFill>
                            <a:schemeClr val="tx1"/>
                          </a:solidFill>
                          <a:latin typeface="Bahnschrift"/>
                        </a:rPr>
                        <a:t>FRIDAY</a:t>
                      </a:r>
                    </a:p>
                  </a:txBody>
                  <a:tcPr anchor="ctr"/>
                </a:tc>
                <a:extLst>
                  <a:ext uri="{0D108BD9-81ED-4DB2-BD59-A6C34878D82A}">
                    <a16:rowId xmlns:a16="http://schemas.microsoft.com/office/drawing/2014/main" val="4143486272"/>
                  </a:ext>
                </a:extLst>
              </a:tr>
              <a:tr h="630279">
                <a:tc>
                  <a:txBody>
                    <a:bodyPr/>
                    <a:lstStyle/>
                    <a:p>
                      <a:pPr algn="ctr"/>
                      <a:r>
                        <a:rPr lang="en-GB" sz="1500" b="1" baseline="0" dirty="0">
                          <a:latin typeface="Bahnschrift"/>
                        </a:rPr>
                        <a:t>Cheese Pizza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Beef Lasagne &amp; Garlic Bread</a:t>
                      </a:r>
                    </a:p>
                  </a:txBody>
                  <a:tcPr anchor="ctr"/>
                </a:tc>
                <a:tc>
                  <a:txBody>
                    <a:bodyPr/>
                    <a:lstStyle/>
                    <a:p>
                      <a:pPr algn="ctr"/>
                      <a:r>
                        <a:rPr lang="en-GB" sz="1500" b="1" dirty="0">
                          <a:latin typeface="Bahnschrift"/>
                        </a:rPr>
                        <a:t>Chicken &amp; Stuffing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(Cheese) Butchers Beefburger in a Bun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Jumbo Breaded Fish Finger</a:t>
                      </a:r>
                    </a:p>
                  </a:txBody>
                  <a:tcPr anchor="ctr"/>
                </a:tc>
                <a:extLst>
                  <a:ext uri="{0D108BD9-81ED-4DB2-BD59-A6C34878D82A}">
                    <a16:rowId xmlns:a16="http://schemas.microsoft.com/office/drawing/2014/main" val="2820107350"/>
                  </a:ext>
                </a:extLst>
              </a:tr>
              <a:tr h="5555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Quorn Bolognaise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Sweet Chilli Halloumi Wrap</a:t>
                      </a:r>
                    </a:p>
                  </a:txBody>
                  <a:tcPr anchor="ctr"/>
                </a:tc>
                <a:tc>
                  <a:txBody>
                    <a:bodyPr/>
                    <a:lstStyle/>
                    <a:p>
                      <a:pPr algn="ctr"/>
                      <a:r>
                        <a:rPr lang="en-GB" sz="1500" b="1" dirty="0">
                          <a:latin typeface="Bahnschrift"/>
                        </a:rPr>
                        <a:t>Veg. Wellington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Feta &amp; Potato Puff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627619">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537325371"/>
                  </a:ext>
                </a:extLst>
              </a:tr>
              <a:tr h="746235">
                <a:tc>
                  <a:txBody>
                    <a:bodyPr/>
                    <a:lstStyle/>
                    <a:p>
                      <a:pPr algn="ctr"/>
                      <a:r>
                        <a:rPr lang="en-GB" sz="1500" b="1" dirty="0">
                          <a:latin typeface="Bahnschrift" panose="020B0502040204020203" pitchFamily="34" charset="0"/>
                        </a:rPr>
                        <a:t>Pasta, Corn on the Cob or Carrot Sticks </a:t>
                      </a:r>
                    </a:p>
                  </a:txBody>
                  <a:tcPr anchor="ctr"/>
                </a:tc>
                <a:tc>
                  <a:txBody>
                    <a:bodyPr/>
                    <a:lstStyle/>
                    <a:p>
                      <a:pPr algn="ctr"/>
                      <a:r>
                        <a:rPr lang="en-GB" sz="1500" b="1" dirty="0">
                          <a:latin typeface="Bahnschrift" panose="020B0502040204020203" pitchFamily="34" charset="0"/>
                        </a:rPr>
                        <a:t>Peas or Cucumber Sticks</a:t>
                      </a:r>
                    </a:p>
                  </a:txBody>
                  <a:tcPr anchor="ctr"/>
                </a:tc>
                <a:tc>
                  <a:txBody>
                    <a:bodyPr/>
                    <a:lstStyle/>
                    <a:p>
                      <a:pPr algn="ctr"/>
                      <a:r>
                        <a:rPr lang="en-GB" sz="1500" b="1" dirty="0">
                          <a:latin typeface="Bahnschrift" panose="020B0502040204020203" pitchFamily="34" charset="0"/>
                        </a:rPr>
                        <a:t>Roast Potato, Seasonal Vegetables &amp; Gravy</a:t>
                      </a:r>
                    </a:p>
                  </a:txBody>
                  <a:tcPr anchor="ctr"/>
                </a:tc>
                <a:tc>
                  <a:txBody>
                    <a:bodyPr/>
                    <a:lstStyle/>
                    <a:p>
                      <a:pPr algn="ctr"/>
                      <a:r>
                        <a:rPr lang="en-GB" sz="1500" b="1" dirty="0">
                          <a:latin typeface="Bahnschrift" panose="020B0502040204020203" pitchFamily="34" charset="0"/>
                        </a:rPr>
                        <a:t>Potato Wedges, Baked Beans or Peas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Chips, Salad Sticks &amp; Tomato Ketchup</a:t>
                      </a:r>
                    </a:p>
                    <a:p>
                      <a:pPr marL="0" marR="0" indent="0" algn="ctr" rtl="0" eaLnBrk="1" fontAlgn="auto" latinLnBrk="0" hangingPunct="1">
                        <a:lnSpc>
                          <a:spcPct val="100000"/>
                        </a:lnSpc>
                        <a:spcBef>
                          <a:spcPts val="0"/>
                        </a:spcBef>
                        <a:spcAft>
                          <a:spcPts val="0"/>
                        </a:spcAft>
                        <a:buClrTx/>
                        <a:buSzTx/>
                        <a:buFontTx/>
                        <a:buNone/>
                      </a:pPr>
                      <a:endParaRPr lang="en-GB" sz="1500" b="1" dirty="0">
                        <a:latin typeface="Bahnschrift" panose="020B0502040204020203" pitchFamily="34" charset="0"/>
                      </a:endParaRPr>
                    </a:p>
                  </a:txBody>
                  <a:tcPr anchor="ctr"/>
                </a:tc>
                <a:extLst>
                  <a:ext uri="{0D108BD9-81ED-4DB2-BD59-A6C34878D82A}">
                    <a16:rowId xmlns:a16="http://schemas.microsoft.com/office/drawing/2014/main" val="1603911861"/>
                  </a:ext>
                </a:extLst>
              </a:tr>
              <a:tr h="484002">
                <a:tc>
                  <a:txBody>
                    <a:bodyPr/>
                    <a:lstStyle/>
                    <a:p>
                      <a:pPr algn="ctr"/>
                      <a:r>
                        <a:rPr lang="en-GB" sz="1500" b="1" dirty="0">
                          <a:latin typeface="Bahnschrift" panose="020B0502040204020203" pitchFamily="34" charset="0"/>
                        </a:rPr>
                        <a:t>Tuna Mayo &amp; Cucumber Sandwich</a:t>
                      </a:r>
                    </a:p>
                  </a:txBody>
                  <a:tcPr anchor="ctr"/>
                </a:tc>
                <a:tc>
                  <a:txBody>
                    <a:bodyPr/>
                    <a:lstStyle/>
                    <a:p>
                      <a:pPr algn="ctr"/>
                      <a:r>
                        <a:rPr lang="en-GB" sz="1500" b="1" dirty="0">
                          <a:latin typeface="Bahnschrift" panose="020B0502040204020203" pitchFamily="34" charset="0"/>
                        </a:rPr>
                        <a:t>Ham &amp; Lettuce Sandwich</a:t>
                      </a:r>
                    </a:p>
                  </a:txBody>
                  <a:tcPr anchor="ctr"/>
                </a:tc>
                <a:tc>
                  <a:txBody>
                    <a:bodyPr/>
                    <a:lstStyle/>
                    <a:p>
                      <a:pPr algn="ctr"/>
                      <a:r>
                        <a:rPr lang="en-GB" sz="1500" b="1" dirty="0">
                          <a:latin typeface="Bahnschrift" panose="020B0502040204020203" pitchFamily="34" charset="0"/>
                        </a:rPr>
                        <a:t>Cheese &amp; Tomato Sandwich</a:t>
                      </a:r>
                    </a:p>
                  </a:txBody>
                  <a:tcPr anchor="ctr"/>
                </a:tc>
                <a:tc>
                  <a:txBody>
                    <a:bodyPr/>
                    <a:lstStyle/>
                    <a:p>
                      <a:pPr algn="ctr"/>
                      <a:r>
                        <a:rPr lang="en-GB" sz="1500" b="1" dirty="0">
                          <a:latin typeface="Bahnschrift" panose="020B0502040204020203" pitchFamily="34" charset="0"/>
                        </a:rPr>
                        <a:t>Ham, Cheese &amp; Cucumber Sandwich</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panose="020B0502040204020203" pitchFamily="34" charset="0"/>
                        </a:rPr>
                        <a:t>Egg Mayo &amp; Cress Sandwich</a:t>
                      </a:r>
                    </a:p>
                  </a:txBody>
                  <a:tcPr anchor="ctr"/>
                </a:tc>
                <a:extLst>
                  <a:ext uri="{0D108BD9-81ED-4DB2-BD59-A6C34878D82A}">
                    <a16:rowId xmlns:a16="http://schemas.microsoft.com/office/drawing/2014/main" val="3261837827"/>
                  </a:ext>
                </a:extLst>
              </a:tr>
              <a:tr h="1143905">
                <a:tc>
                  <a:txBody>
                    <a:bodyPr/>
                    <a:lstStyle/>
                    <a:p>
                      <a:pPr algn="ctr"/>
                      <a:r>
                        <a:rPr lang="en-GB" sz="1600" b="1" i="0" kern="1200" dirty="0">
                          <a:solidFill>
                            <a:schemeClr val="dk1"/>
                          </a:solidFill>
                          <a:effectLst/>
                          <a:latin typeface="Bahnschrift" panose="020B0502040204020203" pitchFamily="34" charset="0"/>
                          <a:ea typeface="+mn-ea"/>
                          <a:cs typeface="+mn-cs"/>
                        </a:rPr>
                        <a:t>Waffles with Summer Berries </a:t>
                      </a:r>
                      <a:r>
                        <a:rPr lang="en-GB" sz="1600" b="1" i="0" kern="1200">
                          <a:solidFill>
                            <a:schemeClr val="dk1"/>
                          </a:solidFill>
                          <a:effectLst/>
                          <a:latin typeface="Bahnschrift" panose="020B0502040204020203" pitchFamily="34" charset="0"/>
                          <a:ea typeface="+mn-ea"/>
                          <a:cs typeface="+mn-cs"/>
                        </a:rPr>
                        <a:t>&amp; Syrup</a:t>
                      </a:r>
                      <a:endParaRPr lang="en-GB" sz="1600" b="1" i="0" kern="1200" dirty="0">
                        <a:solidFill>
                          <a:schemeClr val="dk1"/>
                        </a:solidFill>
                        <a:effectLst/>
                        <a:latin typeface="Bahnschrift" panose="020B0502040204020203" pitchFamily="34" charset="0"/>
                        <a:ea typeface="+mn-ea"/>
                        <a:cs typeface="+mn-cs"/>
                      </a:endParaRPr>
                    </a:p>
                  </a:txBody>
                  <a:tcPr anchor="ctr"/>
                </a:tc>
                <a:tc>
                  <a:txBody>
                    <a:bodyPr/>
                    <a:lstStyle/>
                    <a:p>
                      <a:pPr algn="ctr"/>
                      <a:r>
                        <a:rPr lang="en-GB" sz="1600" b="1" i="0" kern="1200" dirty="0">
                          <a:solidFill>
                            <a:schemeClr val="dk1"/>
                          </a:solidFill>
                          <a:effectLst/>
                          <a:latin typeface="Bahnschrift" panose="020B0502040204020203" pitchFamily="34" charset="0"/>
                          <a:ea typeface="+mn-ea"/>
                          <a:cs typeface="+mn-cs"/>
                        </a:rPr>
                        <a:t>Pip Organic Lolly</a:t>
                      </a:r>
                    </a:p>
                  </a:txBody>
                  <a:tcPr anchor="ctr"/>
                </a:tc>
                <a:tc>
                  <a:txBody>
                    <a:bodyPr/>
                    <a:lstStyle/>
                    <a:p>
                      <a:pPr algn="ctr"/>
                      <a:r>
                        <a:rPr lang="en-GB" sz="1600" b="1" dirty="0">
                          <a:latin typeface="Bahnschrift" panose="020B0502040204020203" pitchFamily="34" charset="0"/>
                        </a:rPr>
                        <a:t>Ice Cream Pots</a:t>
                      </a:r>
                    </a:p>
                  </a:txBody>
                  <a:tcPr anchor="ctr"/>
                </a:tc>
                <a:tc>
                  <a:txBody>
                    <a:bodyPr/>
                    <a:lstStyle/>
                    <a:p>
                      <a:pPr algn="ctr"/>
                      <a:r>
                        <a:rPr lang="en-GB" sz="1600" b="1" dirty="0">
                          <a:latin typeface="Bahnschrift" panose="020B0502040204020203" pitchFamily="34" charset="0"/>
                        </a:rPr>
                        <a:t>Lemon Drizzle Cake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Bahnschrift" panose="020B0502040204020203" pitchFamily="34" charset="0"/>
                        </a:rPr>
                        <a:t>Fruity Shortbread</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37847" y="0"/>
            <a:ext cx="9316784" cy="553998"/>
          </a:xfrm>
          <a:prstGeom prst="rect">
            <a:avLst/>
          </a:prstGeom>
          <a:noFill/>
        </p:spPr>
        <p:txBody>
          <a:bodyPr wrap="square" lIns="91440" tIns="45720" rIns="91440" bIns="45720" rtlCol="0" anchor="t">
            <a:spAutoFit/>
          </a:bodyPr>
          <a:lstStyle/>
          <a:p>
            <a:pPr algn="ctr"/>
            <a:r>
              <a:rPr lang="en-GB" sz="3000" b="1" dirty="0">
                <a:solidFill>
                  <a:schemeClr val="accent6"/>
                </a:solidFill>
                <a:latin typeface="Bahnschrift"/>
              </a:rPr>
              <a:t>LUNCH MENU – WEEK 1</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658251" y="3136662"/>
            <a:ext cx="1918890" cy="11808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74269" y="3632374"/>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117450" y="4379458"/>
            <a:ext cx="873029" cy="8730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375131" y="5325416"/>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p:cNvPicPr>
            <a:picLocks noChangeAspect="1"/>
          </p:cNvPicPr>
          <p:nvPr/>
        </p:nvPicPr>
        <p:blipFill>
          <a:blip r:embed="rId7">
            <a:clrChange>
              <a:clrFrom>
                <a:srgbClr val="FFFFFF"/>
              </a:clrFrom>
              <a:clrTo>
                <a:srgbClr val="FFFFFF">
                  <a:alpha val="0"/>
                </a:srgbClr>
              </a:clrTo>
            </a:clrChange>
          </a:blip>
          <a:stretch>
            <a:fillRect/>
          </a:stretch>
        </p:blipFill>
        <p:spPr>
          <a:xfrm>
            <a:off x="11269651" y="5792637"/>
            <a:ext cx="955602" cy="864469"/>
          </a:xfrm>
          <a:prstGeom prst="rect">
            <a:avLst/>
          </a:prstGeom>
        </p:spPr>
      </p:pic>
      <p:pic>
        <p:nvPicPr>
          <p:cNvPr id="41" name="Picture 16" descr="Flat Icon Green Peas. Vector Illustration. Royalty Free Cliparts, Vectors,  And Stock Illustration. Image 56552587."/>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51078" y="4605007"/>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9"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164477" y="2200261"/>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10">
            <a:clrChange>
              <a:clrFrom>
                <a:srgbClr val="FFFFFF"/>
              </a:clrFrom>
              <a:clrTo>
                <a:srgbClr val="FFFFFF">
                  <a:alpha val="0"/>
                </a:srgbClr>
              </a:clrTo>
            </a:clrChange>
          </a:blip>
          <a:stretch>
            <a:fillRect/>
          </a:stretch>
        </p:blipFill>
        <p:spPr>
          <a:xfrm>
            <a:off x="-255829" y="1878336"/>
            <a:ext cx="1114048" cy="1053743"/>
          </a:xfrm>
          <a:prstGeom prst="rect">
            <a:avLst/>
          </a:prstGeom>
        </p:spPr>
      </p:pic>
      <p:sp>
        <p:nvSpPr>
          <p:cNvPr id="6" name="TextBox 5">
            <a:extLst>
              <a:ext uri="{FF2B5EF4-FFF2-40B4-BE49-F238E27FC236}">
                <a16:creationId xmlns:a16="http://schemas.microsoft.com/office/drawing/2014/main" id="{3D492AB9-7EBB-E8E0-CC1E-6A8EBDEEED9E}"/>
              </a:ext>
            </a:extLst>
          </p:cNvPr>
          <p:cNvSpPr txBox="1"/>
          <p:nvPr/>
        </p:nvSpPr>
        <p:spPr>
          <a:xfrm>
            <a:off x="0" y="1016092"/>
            <a:ext cx="12320100" cy="892552"/>
          </a:xfrm>
          <a:prstGeom prst="rect">
            <a:avLst/>
          </a:prstGeom>
          <a:noFill/>
        </p:spPr>
        <p:txBody>
          <a:bodyPr wrap="square" rtlCol="0">
            <a:spAutoFit/>
          </a:bodyPr>
          <a:lstStyle/>
          <a:p>
            <a:r>
              <a:rPr lang="en-GB" sz="2400" b="1" dirty="0">
                <a:solidFill>
                  <a:srgbClr val="E937DC"/>
                </a:solidFill>
              </a:rPr>
              <a:t>Available Every Day - Wholemeal Bread, Salad Bar, Fruit, Low Fat Yoghurts, Milk and Water .</a:t>
            </a:r>
          </a:p>
          <a:p>
            <a:r>
              <a:rPr lang="en-GB" sz="2400" b="1" dirty="0">
                <a:solidFill>
                  <a:srgbClr val="E937DC"/>
                </a:solidFill>
              </a:rPr>
              <a:t>All Special Diets catered for</a:t>
            </a:r>
            <a:r>
              <a:rPr lang="en-GB" sz="2800" b="1" dirty="0">
                <a:solidFill>
                  <a:srgbClr val="E937DC"/>
                </a:solidFill>
              </a:rPr>
              <a:t> please speak to your schools Kitchen Manager for advice. </a:t>
            </a:r>
            <a:endParaRPr lang="en-GB" sz="2800" dirty="0"/>
          </a:p>
        </p:txBody>
      </p:sp>
      <p:pic>
        <p:nvPicPr>
          <p:cNvPr id="3" name="Picture 2" descr="A logo for a company&#10;&#10;AI-generated content may be incorrect.">
            <a:extLst>
              <a:ext uri="{FF2B5EF4-FFF2-40B4-BE49-F238E27FC236}">
                <a16:creationId xmlns:a16="http://schemas.microsoft.com/office/drawing/2014/main" id="{9CE7EDE0-B290-9C95-10E0-339150A4447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354631" y="-55023"/>
            <a:ext cx="2799522" cy="1121982"/>
          </a:xfrm>
          <a:prstGeom prst="rect">
            <a:avLst/>
          </a:prstGeom>
        </p:spPr>
      </p:pic>
      <p:sp>
        <p:nvSpPr>
          <p:cNvPr id="2" name="TextBox 1">
            <a:extLst>
              <a:ext uri="{FF2B5EF4-FFF2-40B4-BE49-F238E27FC236}">
                <a16:creationId xmlns:a16="http://schemas.microsoft.com/office/drawing/2014/main" id="{6443CC3E-8480-090D-173F-6D702B199A5A}"/>
              </a:ext>
            </a:extLst>
          </p:cNvPr>
          <p:cNvSpPr txBox="1"/>
          <p:nvPr/>
        </p:nvSpPr>
        <p:spPr>
          <a:xfrm>
            <a:off x="37847" y="441434"/>
            <a:ext cx="9221768" cy="461665"/>
          </a:xfrm>
          <a:prstGeom prst="rect">
            <a:avLst/>
          </a:prstGeom>
          <a:noFill/>
        </p:spPr>
        <p:txBody>
          <a:bodyPr wrap="square" rtlCol="0">
            <a:spAutoFit/>
          </a:bodyPr>
          <a:lstStyle/>
          <a:p>
            <a:r>
              <a:rPr lang="en-GB" sz="2400" b="1" dirty="0"/>
              <a:t>   20</a:t>
            </a:r>
            <a:r>
              <a:rPr lang="en-GB" sz="2400" b="1" baseline="30000" dirty="0"/>
              <a:t>th</a:t>
            </a:r>
            <a:r>
              <a:rPr lang="en-GB" sz="2400" b="1" dirty="0"/>
              <a:t> April – 11</a:t>
            </a:r>
            <a:r>
              <a:rPr lang="en-GB" sz="2400" b="1" baseline="30000" dirty="0"/>
              <a:t>th</a:t>
            </a:r>
            <a:r>
              <a:rPr lang="en-GB" sz="2400" b="1" dirty="0"/>
              <a:t> May – 8</a:t>
            </a:r>
            <a:r>
              <a:rPr lang="en-GB" sz="2400" b="1" baseline="30000" dirty="0"/>
              <a:t>th</a:t>
            </a:r>
            <a:r>
              <a:rPr lang="en-GB" sz="2400" b="1" dirty="0"/>
              <a:t> &amp; 29</a:t>
            </a:r>
            <a:r>
              <a:rPr lang="en-GB" sz="2400" b="1" baseline="30000" dirty="0"/>
              <a:t>th</a:t>
            </a:r>
            <a:r>
              <a:rPr lang="en-GB" sz="2400" b="1" dirty="0"/>
              <a:t> June – 20</a:t>
            </a:r>
            <a:r>
              <a:rPr lang="en-GB" sz="2400" b="1" baseline="30000" dirty="0"/>
              <a:t>th</a:t>
            </a:r>
            <a:r>
              <a:rPr lang="en-GB" sz="2400" b="1" dirty="0"/>
              <a:t> July – 21</a:t>
            </a:r>
            <a:r>
              <a:rPr lang="en-GB" sz="2400" b="1" baseline="30000" dirty="0"/>
              <a:t>st</a:t>
            </a:r>
            <a:r>
              <a:rPr lang="en-GB" sz="2400" b="1" dirty="0"/>
              <a:t> Sept. - 12</a:t>
            </a:r>
            <a:r>
              <a:rPr lang="en-GB" sz="2400" b="1" baseline="30000" dirty="0"/>
              <a:t>th</a:t>
            </a:r>
            <a:r>
              <a:rPr lang="en-GB" sz="2400" b="1" dirty="0"/>
              <a:t> Oct. </a:t>
            </a:r>
          </a:p>
        </p:txBody>
      </p:sp>
    </p:spTree>
    <p:extLst>
      <p:ext uri="{BB962C8B-B14F-4D97-AF65-F5344CB8AC3E}">
        <p14:creationId xmlns:p14="http://schemas.microsoft.com/office/powerpoint/2010/main" val="396427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54765570"/>
              </p:ext>
            </p:extLst>
          </p:nvPr>
        </p:nvGraphicFramePr>
        <p:xfrm>
          <a:off x="291383" y="1359556"/>
          <a:ext cx="11555230" cy="5440614"/>
        </p:xfrm>
        <a:graphic>
          <a:graphicData uri="http://schemas.openxmlformats.org/drawingml/2006/table">
            <a:tbl>
              <a:tblPr firstRow="1" bandRow="1">
                <a:tableStyleId>{00A15C55-8517-42AA-B614-E9B94910E393}</a:tableStyleId>
              </a:tblPr>
              <a:tblGrid>
                <a:gridCol w="2311046">
                  <a:extLst>
                    <a:ext uri="{9D8B030D-6E8A-4147-A177-3AD203B41FA5}">
                      <a16:colId xmlns:a16="http://schemas.microsoft.com/office/drawing/2014/main" val="3791052974"/>
                    </a:ext>
                  </a:extLst>
                </a:gridCol>
                <a:gridCol w="2311046">
                  <a:extLst>
                    <a:ext uri="{9D8B030D-6E8A-4147-A177-3AD203B41FA5}">
                      <a16:colId xmlns:a16="http://schemas.microsoft.com/office/drawing/2014/main" val="1590528495"/>
                    </a:ext>
                  </a:extLst>
                </a:gridCol>
                <a:gridCol w="2311046">
                  <a:extLst>
                    <a:ext uri="{9D8B030D-6E8A-4147-A177-3AD203B41FA5}">
                      <a16:colId xmlns:a16="http://schemas.microsoft.com/office/drawing/2014/main" val="667963337"/>
                    </a:ext>
                  </a:extLst>
                </a:gridCol>
                <a:gridCol w="2311046">
                  <a:extLst>
                    <a:ext uri="{9D8B030D-6E8A-4147-A177-3AD203B41FA5}">
                      <a16:colId xmlns:a16="http://schemas.microsoft.com/office/drawing/2014/main" val="3251902381"/>
                    </a:ext>
                  </a:extLst>
                </a:gridCol>
                <a:gridCol w="2311046">
                  <a:extLst>
                    <a:ext uri="{9D8B030D-6E8A-4147-A177-3AD203B41FA5}">
                      <a16:colId xmlns:a16="http://schemas.microsoft.com/office/drawing/2014/main" val="1618699767"/>
                    </a:ext>
                  </a:extLst>
                </a:gridCol>
              </a:tblGrid>
              <a:tr h="588969">
                <a:tc>
                  <a:txBody>
                    <a:bodyPr/>
                    <a:lstStyle/>
                    <a:p>
                      <a:pPr algn="ctr"/>
                      <a:r>
                        <a:rPr lang="en-GB" sz="1500" b="1" dirty="0">
                          <a:solidFill>
                            <a:schemeClr val="tx1"/>
                          </a:solidFill>
                          <a:latin typeface="Bahnschrift"/>
                        </a:rPr>
                        <a:t>MONDAY</a:t>
                      </a:r>
                    </a:p>
                  </a:txBody>
                  <a:tcPr anchor="ctr"/>
                </a:tc>
                <a:tc>
                  <a:txBody>
                    <a:bodyPr/>
                    <a:lstStyle/>
                    <a:p>
                      <a:pPr algn="ctr"/>
                      <a:r>
                        <a:rPr lang="en-GB" sz="1500" b="1" dirty="0">
                          <a:solidFill>
                            <a:schemeClr val="tx1"/>
                          </a:solidFill>
                          <a:latin typeface="Bahnschrift"/>
                        </a:rPr>
                        <a:t>TUESDAY</a:t>
                      </a:r>
                    </a:p>
                  </a:txBody>
                  <a:tcPr anchor="ctr"/>
                </a:tc>
                <a:tc>
                  <a:txBody>
                    <a:bodyPr/>
                    <a:lstStyle/>
                    <a:p>
                      <a:pPr algn="ctr"/>
                      <a:r>
                        <a:rPr lang="en-GB" sz="1500" b="1">
                          <a:solidFill>
                            <a:schemeClr val="tx1"/>
                          </a:solidFill>
                          <a:latin typeface="Bahnschrift"/>
                        </a:rPr>
                        <a:t>WEDNESDAY</a:t>
                      </a:r>
                      <a:endParaRPr lang="en-GB" sz="1500" b="1" dirty="0">
                        <a:solidFill>
                          <a:schemeClr val="tx1"/>
                        </a:solidFill>
                        <a:latin typeface="Bahnschrift"/>
                      </a:endParaRPr>
                    </a:p>
                  </a:txBody>
                  <a:tcPr anchor="ctr"/>
                </a:tc>
                <a:tc>
                  <a:txBody>
                    <a:bodyPr/>
                    <a:lstStyle/>
                    <a:p>
                      <a:pPr algn="ctr"/>
                      <a:r>
                        <a:rPr lang="en-GB" sz="1500" b="1" dirty="0">
                          <a:solidFill>
                            <a:schemeClr val="tx1"/>
                          </a:solidFill>
                          <a:latin typeface="Bahnschrift"/>
                        </a:rPr>
                        <a:t>THURSDAY</a:t>
                      </a:r>
                    </a:p>
                  </a:txBody>
                  <a:tcPr anchor="ctr"/>
                </a:tc>
                <a:tc>
                  <a:txBody>
                    <a:bodyPr/>
                    <a:lstStyle/>
                    <a:p>
                      <a:pPr algn="ctr"/>
                      <a:r>
                        <a:rPr lang="en-GB" sz="1500" b="1" dirty="0">
                          <a:solidFill>
                            <a:schemeClr val="tx1"/>
                          </a:solidFill>
                          <a:latin typeface="Bahnschrift"/>
                        </a:rPr>
                        <a:t>FRIDAY</a:t>
                      </a:r>
                    </a:p>
                  </a:txBody>
                  <a:tcPr anchor="ctr"/>
                </a:tc>
                <a:extLst>
                  <a:ext uri="{0D108BD9-81ED-4DB2-BD59-A6C34878D82A}">
                    <a16:rowId xmlns:a16="http://schemas.microsoft.com/office/drawing/2014/main" val="4143486272"/>
                  </a:ext>
                </a:extLst>
              </a:tr>
              <a:tr h="952330">
                <a:tc>
                  <a:txBody>
                    <a:bodyPr/>
                    <a:lstStyle/>
                    <a:p>
                      <a:pPr algn="ctr"/>
                      <a:r>
                        <a:rPr lang="en-GB" sz="1500" b="1" dirty="0">
                          <a:latin typeface="Bahnschrift"/>
                        </a:rPr>
                        <a:t>Tomato &amp; Cheese Pasta Bake</a:t>
                      </a:r>
                    </a:p>
                  </a:txBody>
                  <a:tcPr anchor="ctr"/>
                </a:tc>
                <a:tc>
                  <a:txBody>
                    <a:bodyPr/>
                    <a:lstStyle/>
                    <a:p>
                      <a:pPr algn="ctr"/>
                      <a:r>
                        <a:rPr lang="en-GB" sz="1500" b="1">
                          <a:latin typeface="Bahnschrift"/>
                        </a:rPr>
                        <a:t>Chicken </a:t>
                      </a:r>
                      <a:r>
                        <a:rPr lang="en-GB" sz="1500" b="1" dirty="0">
                          <a:latin typeface="Bahnschrift"/>
                        </a:rPr>
                        <a:t>Tagliatelle &amp; Garlic Bread</a:t>
                      </a:r>
                    </a:p>
                  </a:txBody>
                  <a:tcPr anchor="ctr"/>
                </a:tc>
                <a:tc>
                  <a:txBody>
                    <a:bodyPr/>
                    <a:lstStyle/>
                    <a:p>
                      <a:pPr algn="ctr"/>
                      <a:r>
                        <a:rPr lang="en-GB" sz="1500" b="1" dirty="0">
                          <a:latin typeface="Bahnschrift"/>
                        </a:rPr>
                        <a:t>Toad in the Hole </a:t>
                      </a:r>
                      <a:r>
                        <a:rPr lang="en-GB" sz="1400" b="1" dirty="0">
                          <a:latin typeface="Bahnschrift"/>
                        </a:rPr>
                        <a:t>(Butchers Pork Sausage &amp; Yorkshire Puddings)</a:t>
                      </a:r>
                    </a:p>
                  </a:txBody>
                  <a:tcPr anchor="ctr"/>
                </a:tc>
                <a:tc>
                  <a:txBody>
                    <a:bodyPr/>
                    <a:lstStyle/>
                    <a:p>
                      <a:pPr algn="ctr"/>
                      <a:r>
                        <a:rPr lang="en-GB" sz="1500" b="1" baseline="0" dirty="0">
                          <a:latin typeface="Bahnschrift"/>
                        </a:rPr>
                        <a:t>Butchers Pork Meatballs in Tom. Sauce served in a Finger Roll</a:t>
                      </a:r>
                    </a:p>
                  </a:txBody>
                  <a:tcPr anchor="ctr"/>
                </a:tc>
                <a:tc>
                  <a:txBody>
                    <a:bodyPr/>
                    <a:lstStyle/>
                    <a:p>
                      <a:pPr algn="ctr"/>
                      <a:r>
                        <a:rPr lang="en-GB" sz="1500" b="1" dirty="0">
                          <a:latin typeface="Bahnschrift"/>
                        </a:rPr>
                        <a:t>Breaded Fish Fingers</a:t>
                      </a:r>
                    </a:p>
                  </a:txBody>
                  <a:tcPr anchor="ctr"/>
                </a:tc>
                <a:extLst>
                  <a:ext uri="{0D108BD9-81ED-4DB2-BD59-A6C34878D82A}">
                    <a16:rowId xmlns:a16="http://schemas.microsoft.com/office/drawing/2014/main" val="2820107350"/>
                  </a:ext>
                </a:extLst>
              </a:tr>
              <a:tr h="642926">
                <a:tc>
                  <a:txBody>
                    <a:bodyPr/>
                    <a:lstStyle/>
                    <a:p>
                      <a:pPr algn="ctr"/>
                      <a:r>
                        <a:rPr lang="en-GB" sz="1500" b="1" baseline="0" dirty="0">
                          <a:latin typeface="Bahnschrift"/>
                        </a:rPr>
                        <a:t>Quorn Bolognaise</a:t>
                      </a:r>
                    </a:p>
                  </a:txBody>
                  <a:tcPr anchor="ctr"/>
                </a:tc>
                <a:tc>
                  <a:txBody>
                    <a:bodyPr/>
                    <a:lstStyle/>
                    <a:p>
                      <a:pPr algn="ctr"/>
                      <a:r>
                        <a:rPr lang="en-GB" sz="1500" b="1" baseline="0" dirty="0">
                          <a:latin typeface="Bahnschrift"/>
                        </a:rPr>
                        <a:t>Sweet Chilli Halloumi Wrap</a:t>
                      </a:r>
                    </a:p>
                  </a:txBody>
                  <a:tcPr anchor="ctr"/>
                </a:tc>
                <a:tc>
                  <a:txBody>
                    <a:bodyPr/>
                    <a:lstStyle/>
                    <a:p>
                      <a:pPr algn="ctr"/>
                      <a:r>
                        <a:rPr lang="en-GB" sz="1400" b="1" dirty="0">
                          <a:latin typeface="Bahnschrift"/>
                        </a:rPr>
                        <a:t>Veggie Wellington</a:t>
                      </a:r>
                    </a:p>
                  </a:txBody>
                  <a:tcPr anchor="ctr"/>
                </a:tc>
                <a:tc>
                  <a:txBody>
                    <a:bodyPr/>
                    <a:lstStyle/>
                    <a:p>
                      <a:pPr algn="ctr"/>
                      <a:r>
                        <a:rPr lang="en-GB" sz="1500" b="1" dirty="0">
                          <a:latin typeface="Bahnschrift"/>
                        </a:rPr>
                        <a:t>Feta &amp; Potato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565764">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537325371"/>
                  </a:ext>
                </a:extLst>
              </a:tr>
              <a:tr h="840827">
                <a:tc>
                  <a:txBody>
                    <a:bodyPr/>
                    <a:lstStyle/>
                    <a:p>
                      <a:pPr algn="ctr"/>
                      <a:r>
                        <a:rPr lang="en-GB" sz="1500" b="1" dirty="0">
                          <a:latin typeface="Bahnschrift"/>
                        </a:rPr>
                        <a:t>Tuna Mayo &amp; Cucumber Sandwich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Ham &amp; Lettuce Sandwich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Cheese &amp; Tomato Sandwich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Ham, Cheese &amp; Cucumber Sandwich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Egg Mayo &amp; Cress Sandwich</a:t>
                      </a:r>
                    </a:p>
                  </a:txBody>
                  <a:tcPr anchor="ctr"/>
                </a:tc>
                <a:extLst>
                  <a:ext uri="{0D108BD9-81ED-4DB2-BD59-A6C34878D82A}">
                    <a16:rowId xmlns:a16="http://schemas.microsoft.com/office/drawing/2014/main" val="1616852862"/>
                  </a:ext>
                </a:extLst>
              </a:tr>
              <a:tr h="840827">
                <a:tc>
                  <a:txBody>
                    <a:bodyPr/>
                    <a:lstStyle/>
                    <a:p>
                      <a:pPr algn="ctr"/>
                      <a:r>
                        <a:rPr lang="en-GB" sz="1500" b="1" dirty="0">
                          <a:latin typeface="Bahnschrift"/>
                        </a:rPr>
                        <a:t>Crusty Bread, Diced Carrots or Salad</a:t>
                      </a:r>
                    </a:p>
                  </a:txBody>
                  <a:tcPr anchor="ctr"/>
                </a:tc>
                <a:tc>
                  <a:txBody>
                    <a:bodyPr/>
                    <a:lstStyle/>
                    <a:p>
                      <a:pPr algn="ctr"/>
                      <a:r>
                        <a:rPr lang="en-GB" sz="1500" b="1" dirty="0">
                          <a:latin typeface="Bahnschrift"/>
                        </a:rPr>
                        <a:t>Corn on the Cob or Salad</a:t>
                      </a:r>
                    </a:p>
                  </a:txBody>
                  <a:tcPr anchor="ctr"/>
                </a:tc>
                <a:tc>
                  <a:txBody>
                    <a:bodyPr/>
                    <a:lstStyle/>
                    <a:p>
                      <a:pPr algn="ctr"/>
                      <a:r>
                        <a:rPr lang="en-GB" sz="1500" b="1" dirty="0">
                          <a:latin typeface="Bahnschrift"/>
                        </a:rPr>
                        <a:t>Roast Potato, Fresh Seasonal Vegetables &amp; Gravy</a:t>
                      </a:r>
                    </a:p>
                  </a:txBody>
                  <a:tcPr anchor="ctr"/>
                </a:tc>
                <a:tc>
                  <a:txBody>
                    <a:bodyPr/>
                    <a:lstStyle/>
                    <a:p>
                      <a:pPr algn="ctr"/>
                      <a:r>
                        <a:rPr lang="en-GB" sz="1500" b="1" dirty="0">
                          <a:latin typeface="Bahnschrift"/>
                        </a:rPr>
                        <a:t>Potato Wedges &amp; Mixed Vegetables</a:t>
                      </a:r>
                    </a:p>
                  </a:txBody>
                  <a:tcPr anchor="ctr"/>
                </a:tc>
                <a:tc>
                  <a:txBody>
                    <a:bodyPr/>
                    <a:lstStyle/>
                    <a:p>
                      <a:pPr algn="ctr"/>
                      <a:r>
                        <a:rPr lang="en-GB" sz="1500" b="1" dirty="0">
                          <a:latin typeface="Bahnschrift"/>
                        </a:rPr>
                        <a:t>Chips, Salad Sticks &amp; Tomato Ketchup</a:t>
                      </a:r>
                    </a:p>
                  </a:txBody>
                  <a:tcPr anchor="ctr"/>
                </a:tc>
                <a:extLst>
                  <a:ext uri="{0D108BD9-81ED-4DB2-BD59-A6C34878D82A}">
                    <a16:rowId xmlns:a16="http://schemas.microsoft.com/office/drawing/2014/main" val="1603911861"/>
                  </a:ext>
                </a:extLst>
              </a:tr>
              <a:tr h="1008971">
                <a:tc>
                  <a:txBody>
                    <a:bodyPr/>
                    <a:lstStyle/>
                    <a:p>
                      <a:pPr algn="ctr"/>
                      <a:r>
                        <a:rPr lang="en-GB" sz="1500" b="1" kern="1200" dirty="0">
                          <a:effectLst/>
                          <a:latin typeface="Bahnschrift" panose="020B0502040204020203" pitchFamily="34" charset="0"/>
                        </a:rPr>
                        <a:t>Fruit Iced Smoothie</a:t>
                      </a:r>
                    </a:p>
                  </a:txBody>
                  <a:tcPr anchor="ctr"/>
                </a:tc>
                <a:tc>
                  <a:txBody>
                    <a:bodyPr/>
                    <a:lstStyle/>
                    <a:p>
                      <a:pPr algn="ctr"/>
                      <a:r>
                        <a:rPr lang="en-GB" sz="1500" b="1" kern="1200" dirty="0">
                          <a:effectLst/>
                          <a:latin typeface="Bahnschrift" panose="020B0502040204020203" pitchFamily="34" charset="0"/>
                        </a:rPr>
                        <a:t>Fresh Fruit Platter</a:t>
                      </a:r>
                    </a:p>
                  </a:txBody>
                  <a:tcPr anchor="ctr"/>
                </a:tc>
                <a:tc>
                  <a:txBody>
                    <a:bodyPr/>
                    <a:lstStyle/>
                    <a:p>
                      <a:pPr algn="ctr"/>
                      <a:r>
                        <a:rPr lang="en-GB" sz="1500" b="1" dirty="0">
                          <a:latin typeface="Bahnschrift" panose="020B0502040204020203" pitchFamily="34" charset="0"/>
                        </a:rPr>
                        <a:t>Pineapple Cake</a:t>
                      </a:r>
                    </a:p>
                  </a:txBody>
                  <a:tcPr anchor="ctr"/>
                </a:tc>
                <a:tc>
                  <a:txBody>
                    <a:bodyPr/>
                    <a:lstStyle/>
                    <a:p>
                      <a:pPr algn="ctr"/>
                      <a:r>
                        <a:rPr lang="en-GB" sz="1500" b="1" dirty="0">
                          <a:latin typeface="Bahnschrift" panose="020B0502040204020203" pitchFamily="34" charset="0"/>
                        </a:rPr>
                        <a:t>Cookie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Chocolate &amp; Date Krispie Cake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8885583" cy="553998"/>
          </a:xfrm>
          <a:prstGeom prst="rect">
            <a:avLst/>
          </a:prstGeom>
          <a:noFill/>
        </p:spPr>
        <p:txBody>
          <a:bodyPr wrap="square" lIns="91440" tIns="45720" rIns="91440" bIns="45720" rtlCol="0" anchor="t">
            <a:spAutoFit/>
          </a:bodyPr>
          <a:lstStyle/>
          <a:p>
            <a:pPr algn="ctr"/>
            <a:r>
              <a:rPr lang="en-GB" sz="3000" b="1" dirty="0">
                <a:solidFill>
                  <a:schemeClr val="accent2"/>
                </a:solidFill>
                <a:latin typeface="Bahnschrift"/>
              </a:rPr>
              <a:t>LUNCH MENU – WEEK 2</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728648" y="2988135"/>
            <a:ext cx="1730564" cy="106496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802" y="1118015"/>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420629" y="-59729"/>
            <a:ext cx="1099322" cy="109932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11332850" y="5084860"/>
            <a:ext cx="1027525" cy="97500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5643" y="4184421"/>
            <a:ext cx="959653" cy="95965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8"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399481" y="1450825"/>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9">
            <a:clrChange>
              <a:clrFrom>
                <a:srgbClr val="FFFFFF"/>
              </a:clrFrom>
              <a:clrTo>
                <a:srgbClr val="FFFFFF">
                  <a:alpha val="0"/>
                </a:srgbClr>
              </a:clrTo>
            </a:clrChange>
          </a:blip>
          <a:stretch>
            <a:fillRect/>
          </a:stretch>
        </p:blipFill>
        <p:spPr>
          <a:xfrm>
            <a:off x="11290713" y="3547671"/>
            <a:ext cx="842492" cy="796887"/>
          </a:xfrm>
          <a:prstGeom prst="rect">
            <a:avLst/>
          </a:prstGeom>
        </p:spPr>
      </p:pic>
      <p:pic>
        <p:nvPicPr>
          <p:cNvPr id="6" name="Picture 5"/>
          <p:cNvPicPr>
            <a:picLocks noChangeAspect="1"/>
          </p:cNvPicPr>
          <p:nvPr/>
        </p:nvPicPr>
        <p:blipFill>
          <a:blip r:embed="rId10">
            <a:clrChange>
              <a:clrFrom>
                <a:srgbClr val="FFFFFF"/>
              </a:clrFrom>
              <a:clrTo>
                <a:srgbClr val="FFFFFF">
                  <a:alpha val="0"/>
                </a:srgbClr>
              </a:clrTo>
            </a:clrChange>
          </a:blip>
          <a:stretch>
            <a:fillRect/>
          </a:stretch>
        </p:blipFill>
        <p:spPr>
          <a:xfrm>
            <a:off x="-355643" y="5406719"/>
            <a:ext cx="1107334" cy="766794"/>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11"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940292" y="5136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company&#10;&#10;AI-generated content may be incorrect.">
            <a:extLst>
              <a:ext uri="{FF2B5EF4-FFF2-40B4-BE49-F238E27FC236}">
                <a16:creationId xmlns:a16="http://schemas.microsoft.com/office/drawing/2014/main" id="{EC5075C6-F3F6-91F4-3F61-C5C203CA6D8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2" name="TextBox 1">
            <a:extLst>
              <a:ext uri="{FF2B5EF4-FFF2-40B4-BE49-F238E27FC236}">
                <a16:creationId xmlns:a16="http://schemas.microsoft.com/office/drawing/2014/main" id="{A47ACD1B-C43B-4817-280D-1B791A0EC455}"/>
              </a:ext>
            </a:extLst>
          </p:cNvPr>
          <p:cNvSpPr txBox="1"/>
          <p:nvPr/>
        </p:nvSpPr>
        <p:spPr>
          <a:xfrm>
            <a:off x="136634" y="887183"/>
            <a:ext cx="9217997" cy="461665"/>
          </a:xfrm>
          <a:prstGeom prst="rect">
            <a:avLst/>
          </a:prstGeom>
          <a:noFill/>
        </p:spPr>
        <p:txBody>
          <a:bodyPr wrap="square" rtlCol="0">
            <a:spAutoFit/>
          </a:bodyPr>
          <a:lstStyle/>
          <a:p>
            <a:r>
              <a:rPr lang="en-GB" sz="2400" b="1" dirty="0"/>
              <a:t>   27</a:t>
            </a:r>
            <a:r>
              <a:rPr lang="en-GB" sz="2400" b="1" baseline="30000" dirty="0"/>
              <a:t>th</a:t>
            </a:r>
            <a:r>
              <a:rPr lang="en-GB" sz="2400" b="1" dirty="0"/>
              <a:t> April – 18</a:t>
            </a:r>
            <a:r>
              <a:rPr lang="en-GB" sz="2400" b="1" baseline="30000" dirty="0"/>
              <a:t>th</a:t>
            </a:r>
            <a:r>
              <a:rPr lang="en-GB" sz="2400" b="1" dirty="0"/>
              <a:t> May – 15</a:t>
            </a:r>
            <a:r>
              <a:rPr lang="en-GB" sz="2400" b="1" baseline="30000" dirty="0"/>
              <a:t>th</a:t>
            </a:r>
            <a:r>
              <a:rPr lang="en-GB" sz="2400" b="1" dirty="0"/>
              <a:t> June – 6</a:t>
            </a:r>
            <a:r>
              <a:rPr lang="en-GB" sz="2400" b="1" baseline="30000" dirty="0"/>
              <a:t>th</a:t>
            </a:r>
            <a:r>
              <a:rPr lang="en-GB" sz="2400" b="1" dirty="0"/>
              <a:t> July – 7</a:t>
            </a:r>
            <a:r>
              <a:rPr lang="en-GB" sz="2400" b="1" baseline="30000" dirty="0"/>
              <a:t>th</a:t>
            </a:r>
            <a:r>
              <a:rPr lang="en-GB" sz="2400" b="1" dirty="0"/>
              <a:t> &amp; 28</a:t>
            </a:r>
            <a:r>
              <a:rPr lang="en-GB" sz="2400" b="1" baseline="30000" dirty="0"/>
              <a:t>th</a:t>
            </a:r>
            <a:r>
              <a:rPr lang="en-GB" sz="2400" b="1" dirty="0"/>
              <a:t> Sept. – 19</a:t>
            </a:r>
            <a:r>
              <a:rPr lang="en-GB" sz="2400" b="1" baseline="30000" dirty="0"/>
              <a:t>th</a:t>
            </a:r>
            <a:r>
              <a:rPr lang="en-GB" sz="2400" b="1" dirty="0"/>
              <a:t> Oct. </a:t>
            </a:r>
          </a:p>
        </p:txBody>
      </p:sp>
    </p:spTree>
    <p:extLst>
      <p:ext uri="{BB962C8B-B14F-4D97-AF65-F5344CB8AC3E}">
        <p14:creationId xmlns:p14="http://schemas.microsoft.com/office/powerpoint/2010/main" val="193936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58262858"/>
              </p:ext>
            </p:extLst>
          </p:nvPr>
        </p:nvGraphicFramePr>
        <p:xfrm>
          <a:off x="546538" y="1571750"/>
          <a:ext cx="11098925" cy="5097627"/>
        </p:xfrm>
        <a:graphic>
          <a:graphicData uri="http://schemas.openxmlformats.org/drawingml/2006/table">
            <a:tbl>
              <a:tblPr firstRow="1" bandRow="1">
                <a:tableStyleId>{5C22544A-7EE6-4342-B048-85BDC9FD1C3A}</a:tableStyleId>
              </a:tblPr>
              <a:tblGrid>
                <a:gridCol w="2219785">
                  <a:extLst>
                    <a:ext uri="{9D8B030D-6E8A-4147-A177-3AD203B41FA5}">
                      <a16:colId xmlns:a16="http://schemas.microsoft.com/office/drawing/2014/main" val="3791052974"/>
                    </a:ext>
                  </a:extLst>
                </a:gridCol>
                <a:gridCol w="2219785">
                  <a:extLst>
                    <a:ext uri="{9D8B030D-6E8A-4147-A177-3AD203B41FA5}">
                      <a16:colId xmlns:a16="http://schemas.microsoft.com/office/drawing/2014/main" val="1590528495"/>
                    </a:ext>
                  </a:extLst>
                </a:gridCol>
                <a:gridCol w="2219785">
                  <a:extLst>
                    <a:ext uri="{9D8B030D-6E8A-4147-A177-3AD203B41FA5}">
                      <a16:colId xmlns:a16="http://schemas.microsoft.com/office/drawing/2014/main" val="667963337"/>
                    </a:ext>
                  </a:extLst>
                </a:gridCol>
                <a:gridCol w="2219785">
                  <a:extLst>
                    <a:ext uri="{9D8B030D-6E8A-4147-A177-3AD203B41FA5}">
                      <a16:colId xmlns:a16="http://schemas.microsoft.com/office/drawing/2014/main" val="3251902381"/>
                    </a:ext>
                  </a:extLst>
                </a:gridCol>
                <a:gridCol w="2219785">
                  <a:extLst>
                    <a:ext uri="{9D8B030D-6E8A-4147-A177-3AD203B41FA5}">
                      <a16:colId xmlns:a16="http://schemas.microsoft.com/office/drawing/2014/main" val="1618699767"/>
                    </a:ext>
                  </a:extLst>
                </a:gridCol>
              </a:tblGrid>
              <a:tr h="632834">
                <a:tc>
                  <a:txBody>
                    <a:bodyPr/>
                    <a:lstStyle/>
                    <a:p>
                      <a:pPr algn="ctr"/>
                      <a:r>
                        <a:rPr lang="en-GB" sz="1500" b="1" dirty="0">
                          <a:latin typeface="Bahnschrift"/>
                        </a:rPr>
                        <a:t>MONDAY</a:t>
                      </a:r>
                    </a:p>
                  </a:txBody>
                  <a:tcPr anchor="ctr"/>
                </a:tc>
                <a:tc>
                  <a:txBody>
                    <a:bodyPr/>
                    <a:lstStyle/>
                    <a:p>
                      <a:pPr algn="ctr"/>
                      <a:r>
                        <a:rPr lang="en-GB" sz="1500" b="1" dirty="0">
                          <a:latin typeface="Bahnschrift"/>
                        </a:rPr>
                        <a:t>TUESDAY</a:t>
                      </a:r>
                    </a:p>
                  </a:txBody>
                  <a:tcPr anchor="ctr"/>
                </a:tc>
                <a:tc>
                  <a:txBody>
                    <a:bodyPr/>
                    <a:lstStyle/>
                    <a:p>
                      <a:pPr algn="ctr"/>
                      <a:r>
                        <a:rPr lang="en-GB" sz="1500" b="1" dirty="0">
                          <a:latin typeface="Bahnschrift"/>
                        </a:rPr>
                        <a:t>WEDNESDAY</a:t>
                      </a:r>
                    </a:p>
                  </a:txBody>
                  <a:tcPr anchor="ctr"/>
                </a:tc>
                <a:tc>
                  <a:txBody>
                    <a:bodyPr/>
                    <a:lstStyle/>
                    <a:p>
                      <a:pPr algn="ctr"/>
                      <a:r>
                        <a:rPr lang="en-GB" sz="1500" b="1" dirty="0">
                          <a:latin typeface="Bahnschrift"/>
                        </a:rPr>
                        <a:t>THURSDAY</a:t>
                      </a:r>
                    </a:p>
                  </a:txBody>
                  <a:tcPr anchor="ctr"/>
                </a:tc>
                <a:tc>
                  <a:txBody>
                    <a:bodyPr/>
                    <a:lstStyle/>
                    <a:p>
                      <a:pPr algn="ctr"/>
                      <a:r>
                        <a:rPr lang="en-GB" sz="1500" b="1" dirty="0">
                          <a:latin typeface="Bahnschrift"/>
                        </a:rPr>
                        <a:t>FRIDAY</a:t>
                      </a:r>
                    </a:p>
                  </a:txBody>
                  <a:tcPr anchor="ctr"/>
                </a:tc>
                <a:extLst>
                  <a:ext uri="{0D108BD9-81ED-4DB2-BD59-A6C34878D82A}">
                    <a16:rowId xmlns:a16="http://schemas.microsoft.com/office/drawing/2014/main" val="4143486272"/>
                  </a:ext>
                </a:extLst>
              </a:tr>
              <a:tr h="1155021">
                <a:tc>
                  <a:txBody>
                    <a:bodyPr/>
                    <a:lstStyle/>
                    <a:p>
                      <a:pPr algn="ctr"/>
                      <a:r>
                        <a:rPr lang="en-GB" sz="1500" b="1" baseline="0" dirty="0">
                          <a:latin typeface="Bahnschrift"/>
                        </a:rPr>
                        <a:t>Macaroni Cheese &amp; Garlic Bread</a:t>
                      </a:r>
                    </a:p>
                  </a:txBody>
                  <a:tcPr anchor="ctr"/>
                </a:tc>
                <a:tc>
                  <a:txBody>
                    <a:bodyPr/>
                    <a:lstStyle/>
                    <a:p>
                      <a:pPr algn="ctr"/>
                      <a:r>
                        <a:rPr lang="en-GB" sz="1500" b="1" dirty="0">
                          <a:latin typeface="Bahnschrift"/>
                        </a:rPr>
                        <a:t>Chicken &amp; Butternut Squash Curry &amp; Rice</a:t>
                      </a:r>
                    </a:p>
                  </a:txBody>
                  <a:tcPr anchor="ctr"/>
                </a:tc>
                <a:tc>
                  <a:txBody>
                    <a:bodyPr/>
                    <a:lstStyle/>
                    <a:p>
                      <a:pPr algn="ctr"/>
                      <a:r>
                        <a:rPr lang="en-GB" sz="1500" b="1" dirty="0">
                          <a:latin typeface="Bahnschrift"/>
                        </a:rPr>
                        <a:t>Roast Gammon &amp; Pineapple</a:t>
                      </a:r>
                    </a:p>
                  </a:txBody>
                  <a:tcPr anchor="ctr"/>
                </a:tc>
                <a:tc>
                  <a:txBody>
                    <a:bodyPr/>
                    <a:lstStyle/>
                    <a:p>
                      <a:pPr algn="ctr"/>
                      <a:r>
                        <a:rPr lang="en-GB" sz="1500" b="1" dirty="0">
                          <a:latin typeface="Bahnschrift"/>
                        </a:rPr>
                        <a:t>Salmon &amp; Broccoli Pasta Bake</a:t>
                      </a:r>
                    </a:p>
                  </a:txBody>
                  <a:tcPr anchor="ctr"/>
                </a:tc>
                <a:tc>
                  <a:txBody>
                    <a:bodyPr/>
                    <a:lstStyle/>
                    <a:p>
                      <a:pPr algn="ctr"/>
                      <a:r>
                        <a:rPr lang="en-GB" sz="1500" b="1" dirty="0">
                          <a:latin typeface="Bahnschrift"/>
                        </a:rPr>
                        <a:t>Breaded Fish Fillet</a:t>
                      </a:r>
                    </a:p>
                  </a:txBody>
                  <a:tcPr anchor="ctr"/>
                </a:tc>
                <a:extLst>
                  <a:ext uri="{0D108BD9-81ED-4DB2-BD59-A6C34878D82A}">
                    <a16:rowId xmlns:a16="http://schemas.microsoft.com/office/drawing/2014/main" val="2820107350"/>
                  </a:ext>
                </a:extLst>
              </a:tr>
              <a:tr h="550243">
                <a:tc>
                  <a:txBody>
                    <a:bodyPr/>
                    <a:lstStyle/>
                    <a:p>
                      <a:pPr algn="ctr"/>
                      <a:r>
                        <a:rPr lang="en-GB" sz="1500" b="1">
                          <a:latin typeface="Bahnschrift"/>
                        </a:rPr>
                        <a:t>Quorn </a:t>
                      </a:r>
                      <a:r>
                        <a:rPr lang="en-GB" sz="1500" b="1" dirty="0">
                          <a:latin typeface="Bahnschrift"/>
                        </a:rPr>
                        <a:t>Bolognaise</a:t>
                      </a:r>
                    </a:p>
                  </a:txBody>
                  <a:tcPr anchor="ctr"/>
                </a:tc>
                <a:tc>
                  <a:txBody>
                    <a:bodyPr/>
                    <a:lstStyle/>
                    <a:p>
                      <a:pPr algn="ctr"/>
                      <a:r>
                        <a:rPr lang="en-GB" sz="1500" b="1" baseline="0" dirty="0">
                          <a:latin typeface="Bahnschrift"/>
                        </a:rPr>
                        <a:t>Sweet Chilli Halloumi Wrap</a:t>
                      </a:r>
                    </a:p>
                  </a:txBody>
                  <a:tcPr anchor="ctr"/>
                </a:tc>
                <a:tc>
                  <a:txBody>
                    <a:bodyPr/>
                    <a:lstStyle/>
                    <a:p>
                      <a:pPr algn="ctr"/>
                      <a:r>
                        <a:rPr lang="en-GB" sz="1500" b="1" dirty="0">
                          <a:latin typeface="Bahnschrift"/>
                        </a:rPr>
                        <a:t>Veggie Wellington</a:t>
                      </a:r>
                    </a:p>
                  </a:txBody>
                  <a:tcPr anchor="ctr"/>
                </a:tc>
                <a:tc>
                  <a:txBody>
                    <a:bodyPr/>
                    <a:lstStyle/>
                    <a:p>
                      <a:pPr algn="ctr"/>
                      <a:r>
                        <a:rPr lang="en-GB" sz="1500" b="1" dirty="0">
                          <a:latin typeface="Bahnschrift"/>
                        </a:rPr>
                        <a:t>Feta &amp; Potato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a:latin typeface="Bahnschrift"/>
                        </a:rPr>
                        <a:t>Veggie Nuggets</a:t>
                      </a:r>
                      <a:endParaRPr lang="en-GB" sz="1500" b="1" dirty="0">
                        <a:latin typeface="Bahnschrift"/>
                      </a:endParaRPr>
                    </a:p>
                  </a:txBody>
                  <a:tcPr anchor="ctr"/>
                </a:tc>
                <a:extLst>
                  <a:ext uri="{0D108BD9-81ED-4DB2-BD59-A6C34878D82A}">
                    <a16:rowId xmlns:a16="http://schemas.microsoft.com/office/drawing/2014/main" val="3789807887"/>
                  </a:ext>
                </a:extLst>
              </a:tr>
              <a:tr h="672662">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1049153146"/>
                  </a:ext>
                </a:extLst>
              </a:tr>
              <a:tr h="672662">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Tuna Mayo &amp; Cucumber Sandwich</a:t>
                      </a:r>
                    </a:p>
                  </a:txBody>
                  <a:tcPr anchor="ctr"/>
                </a:tc>
                <a:tc>
                  <a:txBody>
                    <a:bodyPr/>
                    <a:lstStyle/>
                    <a:p>
                      <a:pPr algn="ctr"/>
                      <a:r>
                        <a:rPr lang="en-GB" sz="1500" b="1" dirty="0">
                          <a:latin typeface="Bahnschrift"/>
                        </a:rPr>
                        <a:t>Ham &amp; Lettuce Sandwich</a:t>
                      </a:r>
                    </a:p>
                  </a:txBody>
                  <a:tcPr anchor="ctr"/>
                </a:tc>
                <a:tc>
                  <a:txBody>
                    <a:bodyPr/>
                    <a:lstStyle/>
                    <a:p>
                      <a:pPr algn="ctr"/>
                      <a:r>
                        <a:rPr lang="en-GB" sz="1500" b="1" dirty="0">
                          <a:latin typeface="Bahnschrift"/>
                        </a:rPr>
                        <a:t>Cheese &amp; Tomato Sandwich</a:t>
                      </a:r>
                    </a:p>
                  </a:txBody>
                  <a:tcPr anchor="ctr"/>
                </a:tc>
                <a:tc>
                  <a:txBody>
                    <a:bodyPr/>
                    <a:lstStyle/>
                    <a:p>
                      <a:pPr algn="ctr"/>
                      <a:r>
                        <a:rPr lang="en-GB" sz="1500" b="1" dirty="0">
                          <a:latin typeface="Bahnschrift"/>
                        </a:rPr>
                        <a:t>Ham, Cheese &amp; Cucumber Sandwich</a:t>
                      </a:r>
                    </a:p>
                  </a:txBody>
                  <a:tcPr anchor="ctr"/>
                </a:tc>
                <a:tc>
                  <a:txBody>
                    <a:bodyPr/>
                    <a:lstStyle/>
                    <a:p>
                      <a:pPr algn="ctr"/>
                      <a:r>
                        <a:rPr lang="en-GB" sz="1500" b="1" dirty="0">
                          <a:latin typeface="Bahnschrift"/>
                        </a:rPr>
                        <a:t>Egg Mayo &amp; Cress </a:t>
                      </a:r>
                      <a:r>
                        <a:rPr lang="en-GB" sz="1500" b="1">
                          <a:latin typeface="Bahnschrift"/>
                        </a:rPr>
                        <a:t>&amp; Sandwich</a:t>
                      </a:r>
                      <a:endParaRPr lang="en-GB" sz="1500" b="1" dirty="0">
                        <a:latin typeface="Bahnschrift"/>
                      </a:endParaRPr>
                    </a:p>
                  </a:txBody>
                  <a:tcPr anchor="ctr"/>
                </a:tc>
                <a:extLst>
                  <a:ext uri="{0D108BD9-81ED-4DB2-BD59-A6C34878D82A}">
                    <a16:rowId xmlns:a16="http://schemas.microsoft.com/office/drawing/2014/main" val="3050529812"/>
                  </a:ext>
                </a:extLst>
              </a:tr>
              <a:tr h="704193">
                <a:tc>
                  <a:txBody>
                    <a:bodyPr/>
                    <a:lstStyle/>
                    <a:p>
                      <a:pPr algn="ctr"/>
                      <a:r>
                        <a:rPr lang="en-GB" sz="1500" b="1" dirty="0">
                          <a:latin typeface="Bahnschrift" panose="020B0502040204020203" pitchFamily="34" charset="0"/>
                        </a:rPr>
                        <a:t>Sweetcorn or Carrot Sticks</a:t>
                      </a:r>
                    </a:p>
                  </a:txBody>
                  <a:tcPr anchor="ctr"/>
                </a:tc>
                <a:tc>
                  <a:txBody>
                    <a:bodyPr/>
                    <a:lstStyle/>
                    <a:p>
                      <a:pPr algn="ctr"/>
                      <a:r>
                        <a:rPr lang="en-GB" sz="1500" b="1" kern="1200" dirty="0">
                          <a:effectLst/>
                          <a:latin typeface="Bahnschrift" panose="020B0502040204020203" pitchFamily="34" charset="0"/>
                        </a:rPr>
                        <a:t>Peas or Green Beans</a:t>
                      </a:r>
                    </a:p>
                  </a:txBody>
                  <a:tcPr anchor="ctr"/>
                </a:tc>
                <a:tc>
                  <a:txBody>
                    <a:bodyPr/>
                    <a:lstStyle/>
                    <a:p>
                      <a:pPr algn="ctr"/>
                      <a:r>
                        <a:rPr lang="en-GB" sz="1500" b="1" dirty="0">
                          <a:latin typeface="Bahnschrift" panose="020B0502040204020203" pitchFamily="34" charset="0"/>
                        </a:rPr>
                        <a:t>Roast Potato, Seasonal Vegetables &amp; Gravy</a:t>
                      </a:r>
                    </a:p>
                  </a:txBody>
                  <a:tcPr anchor="ctr"/>
                </a:tc>
                <a:tc>
                  <a:txBody>
                    <a:bodyPr/>
                    <a:lstStyle/>
                    <a:p>
                      <a:pPr algn="ctr"/>
                      <a:r>
                        <a:rPr lang="en-GB" sz="1500" b="1" dirty="0">
                          <a:latin typeface="Bahnschrift" panose="020B0502040204020203" pitchFamily="34" charset="0"/>
                        </a:rPr>
                        <a:t>Corn on Cob or Cucumber Sticks</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a:latin typeface="Bahnschrift" panose="020B0502040204020203" pitchFamily="34" charset="0"/>
                        </a:rPr>
                        <a:t>Chips, Salad </a:t>
                      </a:r>
                      <a:r>
                        <a:rPr lang="en-GB" sz="1500" b="1" dirty="0">
                          <a:latin typeface="Bahnschrift" panose="020B0502040204020203" pitchFamily="34" charset="0"/>
                        </a:rPr>
                        <a:t>Sticks &amp; Tomato Sauce</a:t>
                      </a:r>
                    </a:p>
                  </a:txBody>
                  <a:tcPr anchor="ctr"/>
                </a:tc>
                <a:extLst>
                  <a:ext uri="{0D108BD9-81ED-4DB2-BD59-A6C34878D82A}">
                    <a16:rowId xmlns:a16="http://schemas.microsoft.com/office/drawing/2014/main" val="1603911861"/>
                  </a:ext>
                </a:extLst>
              </a:tr>
              <a:tr h="710012">
                <a:tc>
                  <a:txBody>
                    <a:bodyPr/>
                    <a:lstStyle/>
                    <a:p>
                      <a:pPr algn="ctr"/>
                      <a:r>
                        <a:rPr lang="en-GB" sz="1500" b="1" dirty="0">
                          <a:latin typeface="Bahnschrift"/>
                        </a:rPr>
                        <a:t>Fruit Crunch Pot</a:t>
                      </a:r>
                    </a:p>
                  </a:txBody>
                  <a:tcPr anchor="ctr"/>
                </a:tc>
                <a:tc>
                  <a:txBody>
                    <a:bodyPr/>
                    <a:lstStyle/>
                    <a:p>
                      <a:pPr algn="ctr"/>
                      <a:r>
                        <a:rPr lang="en-GB" sz="1500" b="1" dirty="0">
                          <a:latin typeface="Bahnschrift"/>
                        </a:rPr>
                        <a:t>“ABC” Cake</a:t>
                      </a:r>
                    </a:p>
                  </a:txBody>
                  <a:tcPr anchor="ctr"/>
                </a:tc>
                <a:tc>
                  <a:txBody>
                    <a:bodyPr/>
                    <a:lstStyle/>
                    <a:p>
                      <a:pPr algn="ctr"/>
                      <a:r>
                        <a:rPr lang="en-GB" sz="1500" b="1" dirty="0">
                          <a:latin typeface="Bahnschrift"/>
                        </a:rPr>
                        <a:t>Ice Cream Pots</a:t>
                      </a:r>
                    </a:p>
                  </a:txBody>
                  <a:tcPr anchor="ctr"/>
                </a:tc>
                <a:tc>
                  <a:txBody>
                    <a:bodyPr/>
                    <a:lstStyle/>
                    <a:p>
                      <a:pPr algn="ctr"/>
                      <a:r>
                        <a:rPr lang="en-GB" sz="1500" b="1" dirty="0">
                          <a:latin typeface="Bahnschrift"/>
                        </a:rPr>
                        <a:t>Cookie</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Vegan Chocolate Brownie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10465904" cy="553998"/>
          </a:xfrm>
          <a:prstGeom prst="rect">
            <a:avLst/>
          </a:prstGeom>
          <a:noFill/>
        </p:spPr>
        <p:txBody>
          <a:bodyPr wrap="square" lIns="91440" tIns="45720" rIns="91440" bIns="45720" rtlCol="0" anchor="t">
            <a:spAutoFit/>
          </a:bodyPr>
          <a:lstStyle/>
          <a:p>
            <a:pPr algn="ctr"/>
            <a:r>
              <a:rPr lang="en-GB" sz="3000" b="1" dirty="0">
                <a:solidFill>
                  <a:schemeClr val="accent5"/>
                </a:solidFill>
                <a:latin typeface="Bahnschrift"/>
              </a:rPr>
              <a:t>LUNCH MENU – WEEK 3</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546949" y="2719125"/>
            <a:ext cx="1745534" cy="107417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487808" y="4553946"/>
            <a:ext cx="778931" cy="7789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400265" y="5484649"/>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997" y="1706812"/>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7">
            <a:clrChange>
              <a:clrFrom>
                <a:srgbClr val="FFFFFF"/>
              </a:clrFrom>
              <a:clrTo>
                <a:srgbClr val="FFFFFF">
                  <a:alpha val="0"/>
                </a:srgbClr>
              </a:clrTo>
            </a:clrChange>
          </a:blip>
          <a:stretch>
            <a:fillRect/>
          </a:stretch>
        </p:blipFill>
        <p:spPr>
          <a:xfrm>
            <a:off x="0" y="-91067"/>
            <a:ext cx="1114048" cy="1053743"/>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8"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842470" y="22864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Fish and Chips Food Icon A flat design battered fish and chips food icon with long side shadow. File is built in the CMYK color space for optimal printing. Color swatches are global so it’s easy to change colors across the document. Fried stock vecto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221278" y="2731305"/>
            <a:ext cx="1311989" cy="13119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almon Icon - Download in Colored Outline Style"/>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9766" b="89844" l="3125" r="98828">
                        <a14:backgroundMark x1="10938" y1="21484" x2="82813" y2="18750"/>
                      </a14:backgroundRemoval>
                    </a14:imgEffect>
                  </a14:imgLayer>
                </a14:imgProps>
              </a:ext>
              <a:ext uri="{28A0092B-C50C-407E-A947-70E740481C1C}">
                <a14:useLocalDpi xmlns:a14="http://schemas.microsoft.com/office/drawing/2010/main" val="0"/>
              </a:ext>
            </a:extLst>
          </a:blip>
          <a:srcRect/>
          <a:stretch>
            <a:fillRect/>
          </a:stretch>
        </p:blipFill>
        <p:spPr bwMode="auto">
          <a:xfrm>
            <a:off x="11043229" y="1138987"/>
            <a:ext cx="1394654" cy="139465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Tagliatelle pasta Stock Vector Image by ©viktorijareut #74351871"/>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1266" y="3891720"/>
            <a:ext cx="1021308" cy="10213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company&#10;&#10;AI-generated content may be incorrect.">
            <a:extLst>
              <a:ext uri="{FF2B5EF4-FFF2-40B4-BE49-F238E27FC236}">
                <a16:creationId xmlns:a16="http://schemas.microsoft.com/office/drawing/2014/main" id="{919E0FE0-9AE6-7CDD-7964-4750FD0524C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3" name="TextBox 2">
            <a:extLst>
              <a:ext uri="{FF2B5EF4-FFF2-40B4-BE49-F238E27FC236}">
                <a16:creationId xmlns:a16="http://schemas.microsoft.com/office/drawing/2014/main" id="{42E6E273-7534-28A9-A017-2004EB4A02E1}"/>
              </a:ext>
            </a:extLst>
          </p:cNvPr>
          <p:cNvSpPr txBox="1"/>
          <p:nvPr/>
        </p:nvSpPr>
        <p:spPr>
          <a:xfrm>
            <a:off x="378372" y="962676"/>
            <a:ext cx="8881242" cy="830997"/>
          </a:xfrm>
          <a:prstGeom prst="rect">
            <a:avLst/>
          </a:prstGeom>
          <a:noFill/>
        </p:spPr>
        <p:txBody>
          <a:bodyPr wrap="square" rtlCol="0">
            <a:spAutoFit/>
          </a:bodyPr>
          <a:lstStyle/>
          <a:p>
            <a:r>
              <a:rPr lang="en-GB" sz="2400" b="1" dirty="0"/>
              <a:t>            4</a:t>
            </a:r>
            <a:r>
              <a:rPr lang="en-GB" sz="2400" b="1" baseline="30000" dirty="0"/>
              <a:t>th</a:t>
            </a:r>
            <a:r>
              <a:rPr lang="en-GB" sz="2400" b="1" dirty="0"/>
              <a:t> May – 1 &amp; 22</a:t>
            </a:r>
            <a:r>
              <a:rPr lang="en-GB" sz="2400" b="1" baseline="30000" dirty="0"/>
              <a:t>nd</a:t>
            </a:r>
            <a:r>
              <a:rPr lang="en-GB" sz="2400" b="1" dirty="0"/>
              <a:t> June – 13</a:t>
            </a:r>
            <a:r>
              <a:rPr lang="en-GB" sz="2400" b="1" baseline="30000" dirty="0"/>
              <a:t>th</a:t>
            </a:r>
            <a:r>
              <a:rPr lang="en-GB" sz="2400" b="1" dirty="0"/>
              <a:t> July – 14</a:t>
            </a:r>
            <a:r>
              <a:rPr lang="en-GB" sz="2400" b="1" baseline="30000" dirty="0"/>
              <a:t>th</a:t>
            </a:r>
            <a:r>
              <a:rPr lang="en-GB" sz="2400" b="1" dirty="0"/>
              <a:t> Sept. – 5</a:t>
            </a:r>
            <a:r>
              <a:rPr lang="en-GB" sz="2400" b="1" baseline="30000" dirty="0"/>
              <a:t>th</a:t>
            </a:r>
            <a:r>
              <a:rPr lang="en-GB" sz="2400" b="1" dirty="0"/>
              <a:t> Oct. </a:t>
            </a:r>
          </a:p>
          <a:p>
            <a:endParaRPr lang="en-GB" sz="2400" b="1" dirty="0"/>
          </a:p>
        </p:txBody>
      </p:sp>
    </p:spTree>
    <p:extLst>
      <p:ext uri="{BB962C8B-B14F-4D97-AF65-F5344CB8AC3E}">
        <p14:creationId xmlns:p14="http://schemas.microsoft.com/office/powerpoint/2010/main" val="13136588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AFB6F869DFF84CA1E003A6B0C2C832" ma:contentTypeVersion="13" ma:contentTypeDescription="Create a new document." ma:contentTypeScope="" ma:versionID="64864b7e3985e03e3d7bef946d483754">
  <xsd:schema xmlns:xsd="http://www.w3.org/2001/XMLSchema" xmlns:xs="http://www.w3.org/2001/XMLSchema" xmlns:p="http://schemas.microsoft.com/office/2006/metadata/properties" xmlns:ns2="c5be6719-5f8e-45f3-9b45-bee1913fd773" targetNamespace="http://schemas.microsoft.com/office/2006/metadata/properties" ma:root="true" ma:fieldsID="fdaeaf682b50baed0c1014265ed514f4" ns2:_="">
    <xsd:import namespace="c5be6719-5f8e-45f3-9b45-bee1913fd77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be6719-5f8e-45f3-9b45-bee1913fd7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cbc46f6-f650-4f3b-a8ba-64b2967a610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5be6719-5f8e-45f3-9b45-bee1913fd7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E63A87-F2D3-40B7-AB7A-84D32C5B1D73}"/>
</file>

<file path=customXml/itemProps2.xml><?xml version="1.0" encoding="utf-8"?>
<ds:datastoreItem xmlns:ds="http://schemas.openxmlformats.org/officeDocument/2006/customXml" ds:itemID="{6495ECDE-F2B1-4540-9CF7-56A2D842E5BC}"/>
</file>

<file path=customXml/itemProps3.xml><?xml version="1.0" encoding="utf-8"?>
<ds:datastoreItem xmlns:ds="http://schemas.openxmlformats.org/officeDocument/2006/customXml" ds:itemID="{97964135-0554-4721-8545-23F5CBD0022C}"/>
</file>

<file path=docProps/app.xml><?xml version="1.0" encoding="utf-8"?>
<Properties xmlns="http://schemas.openxmlformats.org/officeDocument/2006/extended-properties" xmlns:vt="http://schemas.openxmlformats.org/officeDocument/2006/docPropsVTypes">
  <TotalTime>2865</TotalTime>
  <Words>515</Words>
  <Application>Microsoft Office PowerPoint</Application>
  <PresentationFormat>Widescreen</PresentationFormat>
  <Paragraphs>107</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Bahnschrift</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Carolyn Porter</dc:creator>
  <cp:lastModifiedBy>Christine Guard</cp:lastModifiedBy>
  <cp:revision>287</cp:revision>
  <cp:lastPrinted>2023-05-10T13:55:05Z</cp:lastPrinted>
  <dcterms:created xsi:type="dcterms:W3CDTF">2022-03-04T12:50:41Z</dcterms:created>
  <dcterms:modified xsi:type="dcterms:W3CDTF">2026-06-30T06:00:37Z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824e8b-8a28-4353-aa39-eabb8d852018_Enabled">
    <vt:lpwstr>true</vt:lpwstr>
  </property>
  <property fmtid="{D5CDD505-2E9C-101B-9397-08002B2CF9AE}" pid="3" name="MSIP_Label_11824e8b-8a28-4353-aa39-eabb8d852018_SetDate">
    <vt:lpwstr>2024-03-19T07:09:06Z</vt:lpwstr>
  </property>
  <property fmtid="{D5CDD505-2E9C-101B-9397-08002B2CF9AE}" pid="4" name="MSIP_Label_11824e8b-8a28-4353-aa39-eabb8d852018_Method">
    <vt:lpwstr>Standard</vt:lpwstr>
  </property>
  <property fmtid="{D5CDD505-2E9C-101B-9397-08002B2CF9AE}" pid="5" name="MSIP_Label_11824e8b-8a28-4353-aa39-eabb8d852018_Name">
    <vt:lpwstr>defa4170-0d19-0005-0004-bc88714345d2</vt:lpwstr>
  </property>
  <property fmtid="{D5CDD505-2E9C-101B-9397-08002B2CF9AE}" pid="6" name="MSIP_Label_11824e8b-8a28-4353-aa39-eabb8d852018_SiteId">
    <vt:lpwstr>668515dd-a7fb-4178-8c34-b3c52dd93f70</vt:lpwstr>
  </property>
  <property fmtid="{D5CDD505-2E9C-101B-9397-08002B2CF9AE}" pid="7" name="MSIP_Label_11824e8b-8a28-4353-aa39-eabb8d852018_ActionId">
    <vt:lpwstr>4cf08619-6d43-4cbb-9b70-cb5def8b57dd</vt:lpwstr>
  </property>
  <property fmtid="{D5CDD505-2E9C-101B-9397-08002B2CF9AE}" pid="8" name="MSIP_Label_11824e8b-8a28-4353-aa39-eabb8d852018_ContentBits">
    <vt:lpwstr>0</vt:lpwstr>
  </property>
  <property fmtid="{D5CDD505-2E9C-101B-9397-08002B2CF9AE}" pid="9" name="ContentTypeId">
    <vt:lpwstr>0x0101000AAFB6F869DFF84CA1E003A6B0C2C832</vt:lpwstr>
  </property>
</Properties>
</file>